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</p:sldIdLst>
  <p:sldSz cx="14630400" cy="8229600"/>
  <p:notesSz cx="8229600" cy="14630400"/>
  <p:embeddedFontLst>
    <p:embeddedFont>
      <p:font typeface="Comfortaa" charset="0"/>
      <p:regular r:id="rId10"/>
    </p:embeddedFont>
    <p:embeddedFont>
      <p:font typeface="Comfortaa" charset="0"/>
      <p:regular r:id="rId11"/>
    </p:embeddedFont>
    <p:embeddedFont>
      <p:font typeface="Raleway Medium" charset="0"/>
      <p:regular r:id="rId12"/>
    </p:embeddedFont>
    <p:embeddedFont>
      <p:font typeface="Raleway Medium" charset="0"/>
      <p:regular r:id="rId13"/>
    </p:embeddedFont>
    <p:embeddedFont>
      <p:font typeface="Raleway Medium" charset="0"/>
      <p:regular r:id="rId14"/>
    </p:embeddedFont>
    <p:embeddedFont>
      <p:font typeface="Raleway Medium" charset="0"/>
      <p:regular r:id="rId15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font" Target="fonts/font6.fntdata"/><Relationship Id="rId14" Type="http://schemas.openxmlformats.org/officeDocument/2006/relationships/font" Target="fonts/font5.fntdata"/><Relationship Id="rId13" Type="http://schemas.openxmlformats.org/officeDocument/2006/relationships/font" Target="fonts/font4.fntdata"/><Relationship Id="rId12" Type="http://schemas.openxmlformats.org/officeDocument/2006/relationships/font" Target="fonts/font3.fntdata"/><Relationship Id="rId11" Type="http://schemas.openxmlformats.org/officeDocument/2006/relationships/font" Target="fonts/font2.fntdata"/><Relationship Id="rId10" Type="http://schemas.openxmlformats.org/officeDocument/2006/relationships/font" Target="fonts/font1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2.svg"/><Relationship Id="rId3" Type="http://schemas.openxmlformats.org/officeDocument/2006/relationships/image" Target="../media/image1.sv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0585" y="684014"/>
            <a:ext cx="10912912" cy="62186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Warum brauchen wir Struktur in Prompts?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870585" y="1395413"/>
            <a:ext cx="2985254" cy="37302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Das Problem:</a:t>
            </a:r>
            <a:endParaRPr lang="en-US" sz="2350" dirty="0"/>
          </a:p>
        </p:txBody>
      </p:sp>
      <p:sp>
        <p:nvSpPr>
          <p:cNvPr id="4" name="Shape 2"/>
          <p:cNvSpPr/>
          <p:nvPr/>
        </p:nvSpPr>
        <p:spPr>
          <a:xfrm>
            <a:off x="870585" y="2227302"/>
            <a:ext cx="111919" cy="111919"/>
          </a:xfrm>
          <a:prstGeom prst="roundRect">
            <a:avLst>
              <a:gd name="adj" fmla="val 408510"/>
            </a:avLst>
          </a:prstGeom>
          <a:solidFill>
            <a:srgbClr val="FFE14D"/>
          </a:solidFill>
        </p:spPr>
      </p:sp>
      <p:sp>
        <p:nvSpPr>
          <p:cNvPr id="5" name="Text 3"/>
          <p:cNvSpPr/>
          <p:nvPr/>
        </p:nvSpPr>
        <p:spPr>
          <a:xfrm>
            <a:off x="1206341" y="2104192"/>
            <a:ext cx="3774043" cy="7162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Ein einzelner Prompt kann nicht alles perfekt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60181" y="2227302"/>
            <a:ext cx="111919" cy="111919"/>
          </a:xfrm>
          <a:prstGeom prst="roundRect">
            <a:avLst>
              <a:gd name="adj" fmla="val 408510"/>
            </a:avLst>
          </a:prstGeom>
          <a:solidFill>
            <a:srgbClr val="FFE14D"/>
          </a:solidFill>
        </p:spPr>
      </p:sp>
      <p:sp>
        <p:nvSpPr>
          <p:cNvPr id="7" name="Text 5"/>
          <p:cNvSpPr/>
          <p:nvPr/>
        </p:nvSpPr>
        <p:spPr>
          <a:xfrm>
            <a:off x="5595937" y="2104192"/>
            <a:ext cx="3774162" cy="7162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Zu viel auf einmal → oberflächliche Ergebnisse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9649897" y="2227302"/>
            <a:ext cx="111919" cy="111919"/>
          </a:xfrm>
          <a:prstGeom prst="roundRect">
            <a:avLst>
              <a:gd name="adj" fmla="val 408510"/>
            </a:avLst>
          </a:prstGeom>
          <a:solidFill>
            <a:srgbClr val="FFE14D"/>
          </a:solidFill>
        </p:spPr>
      </p:sp>
      <p:sp>
        <p:nvSpPr>
          <p:cNvPr id="9" name="Text 7"/>
          <p:cNvSpPr/>
          <p:nvPr/>
        </p:nvSpPr>
        <p:spPr>
          <a:xfrm>
            <a:off x="9985653" y="2104192"/>
            <a:ext cx="3774162" cy="3581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Zu speziell → verliert den Überblick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870585" y="3156228"/>
            <a:ext cx="2985254" cy="37302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Die Lösung:</a:t>
            </a:r>
            <a:endParaRPr lang="en-US" sz="2350" dirty="0"/>
          </a:p>
        </p:txBody>
      </p:sp>
      <p:sp>
        <p:nvSpPr>
          <p:cNvPr id="11" name="Text 9"/>
          <p:cNvSpPr/>
          <p:nvPr/>
        </p:nvSpPr>
        <p:spPr>
          <a:xfrm>
            <a:off x="870585" y="3865007"/>
            <a:ext cx="12889230" cy="3581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Aufteilen in </a:t>
            </a:r>
            <a:r>
              <a:rPr lang="en-US" sz="175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spezialisierte Module</a:t>
            </a:r>
            <a:r>
              <a:rPr lang="en-US" sz="17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mit </a:t>
            </a:r>
            <a:r>
              <a:rPr lang="en-US" sz="175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koordinierender Struktur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870585" y="4474964"/>
            <a:ext cx="6332696" cy="1311950"/>
          </a:xfrm>
          <a:prstGeom prst="roundRect">
            <a:avLst>
              <a:gd name="adj" fmla="val 11152"/>
            </a:avLst>
          </a:prstGeom>
          <a:solidFill>
            <a:srgbClr val="27272B"/>
          </a:solidFill>
          <a:ln w="30480">
            <a:solidFill>
              <a:srgbClr val="5F5F6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840105" y="4474964"/>
            <a:ext cx="121920" cy="1311950"/>
          </a:xfrm>
          <a:prstGeom prst="roundRect">
            <a:avLst>
              <a:gd name="adj" fmla="val 275461"/>
            </a:avLst>
          </a:prstGeom>
          <a:solidFill>
            <a:srgbClr val="FFE14D"/>
          </a:solidFill>
        </p:spPr>
      </p:sp>
      <p:sp>
        <p:nvSpPr>
          <p:cNvPr id="14" name="Text 12"/>
          <p:cNvSpPr/>
          <p:nvPr/>
        </p:nvSpPr>
        <p:spPr>
          <a:xfrm>
            <a:off x="1216343" y="4729282"/>
            <a:ext cx="2487692" cy="3108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Strong-Module</a:t>
            </a:r>
            <a:endParaRPr lang="en-US" sz="1950" dirty="0"/>
          </a:p>
        </p:txBody>
      </p:sp>
      <p:sp>
        <p:nvSpPr>
          <p:cNvPr id="15" name="Text 13"/>
          <p:cNvSpPr/>
          <p:nvPr/>
        </p:nvSpPr>
        <p:spPr>
          <a:xfrm>
            <a:off x="1216343" y="5174456"/>
            <a:ext cx="5732621" cy="3581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Autonom &amp; fokussiert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427119" y="4474964"/>
            <a:ext cx="6332696" cy="1311950"/>
          </a:xfrm>
          <a:prstGeom prst="roundRect">
            <a:avLst>
              <a:gd name="adj" fmla="val 11152"/>
            </a:avLst>
          </a:prstGeom>
          <a:solidFill>
            <a:srgbClr val="27272B"/>
          </a:solidFill>
          <a:ln w="30480">
            <a:solidFill>
              <a:srgbClr val="5F5F63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7396639" y="4474964"/>
            <a:ext cx="121920" cy="1311950"/>
          </a:xfrm>
          <a:prstGeom prst="roundRect">
            <a:avLst>
              <a:gd name="adj" fmla="val 275461"/>
            </a:avLst>
          </a:prstGeom>
          <a:solidFill>
            <a:srgbClr val="FFE14D"/>
          </a:solidFill>
        </p:spPr>
      </p:sp>
      <p:sp>
        <p:nvSpPr>
          <p:cNvPr id="18" name="Text 16"/>
          <p:cNvSpPr/>
          <p:nvPr/>
        </p:nvSpPr>
        <p:spPr>
          <a:xfrm>
            <a:off x="7772876" y="4729282"/>
            <a:ext cx="2487692" cy="31087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Weak-Struktur</a:t>
            </a:r>
            <a:endParaRPr lang="en-US" sz="1950" dirty="0"/>
          </a:p>
        </p:txBody>
      </p:sp>
      <p:sp>
        <p:nvSpPr>
          <p:cNvPr id="19" name="Text 17"/>
          <p:cNvSpPr/>
          <p:nvPr/>
        </p:nvSpPr>
        <p:spPr>
          <a:xfrm>
            <a:off x="7772876" y="5174456"/>
            <a:ext cx="5732621" cy="3581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Der Rückkoppler</a:t>
            </a:r>
            <a:endParaRPr lang="en-US" sz="1750" dirty="0"/>
          </a:p>
        </p:txBody>
      </p:sp>
      <p:sp>
        <p:nvSpPr>
          <p:cNvPr id="20" name="Shape 18"/>
          <p:cNvSpPr/>
          <p:nvPr/>
        </p:nvSpPr>
        <p:spPr>
          <a:xfrm>
            <a:off x="870585" y="6038731"/>
            <a:ext cx="12889230" cy="1510903"/>
          </a:xfrm>
          <a:prstGeom prst="roundRect">
            <a:avLst>
              <a:gd name="adj" fmla="val 22228"/>
            </a:avLst>
          </a:prstGeom>
          <a:solidFill>
            <a:srgbClr val="4D4000"/>
          </a:solidFill>
        </p:spPr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423" y="6381750"/>
            <a:ext cx="279797" cy="223838"/>
          </a:xfrm>
          <a:prstGeom prst="rect">
            <a:avLst/>
          </a:prstGeom>
        </p:spPr>
      </p:pic>
      <p:sp>
        <p:nvSpPr>
          <p:cNvPr id="22" name="Text 19"/>
          <p:cNvSpPr/>
          <p:nvPr/>
        </p:nvSpPr>
        <p:spPr>
          <a:xfrm>
            <a:off x="1598057" y="6318528"/>
            <a:ext cx="11937921" cy="3581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→ Weak experts can supervise strong learners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1598057" y="6878122"/>
            <a:ext cx="11937921" cy="3581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(Christiano et al., </a:t>
            </a:r>
            <a:r>
              <a:rPr lang="en-US" sz="1750" i="1" dirty="0">
                <a:solidFill>
                  <a:srgbClr val="FFFFFF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Supervising Strong Learners by Amplifying Weak Experts</a:t>
            </a:r>
            <a:r>
              <a:rPr lang="en-US" sz="1750" dirty="0">
                <a:solidFill>
                  <a:srgbClr val="FFFFFF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, 2018)</a:t>
            </a:r>
            <a:endParaRPr lang="en-US" sz="1750" dirty="0"/>
          </a:p>
        </p:txBody>
      </p:sp>
      <p:sp>
        <p:nvSpPr>
          <p:cNvPr id="29" name="Textfeld 28"/>
          <p:cNvSpPr txBox="1"/>
          <p:nvPr/>
        </p:nvSpPr>
        <p:spPr>
          <a:xfrm>
            <a:off x="11243945" y="75565"/>
            <a:ext cx="3286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de-DE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Erstellt von Ilja Lichtenberg </a:t>
            </a:r>
            <a:endParaRPr lang="de-DE" altLang="en-US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de-DE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für Leeon Workshop</a:t>
            </a:r>
            <a:endParaRPr lang="de-DE" altLang="en-US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>
              <a:alpha val="80000"/>
            </a:srgbClr>
          </a:solidFill>
        </p:spPr>
      </p:sp>
      <p:sp>
        <p:nvSpPr>
          <p:cNvPr id="4" name="Text 1"/>
          <p:cNvSpPr/>
          <p:nvPr/>
        </p:nvSpPr>
        <p:spPr>
          <a:xfrm>
            <a:off x="881063" y="733306"/>
            <a:ext cx="4196001" cy="52447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3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3-Prompt-Sequenz</a:t>
            </a:r>
            <a:endParaRPr lang="en-US" sz="3300" dirty="0"/>
          </a:p>
        </p:txBody>
      </p:sp>
      <p:sp>
        <p:nvSpPr>
          <p:cNvPr id="5" name="Text 2"/>
          <p:cNvSpPr/>
          <p:nvPr/>
        </p:nvSpPr>
        <p:spPr>
          <a:xfrm>
            <a:off x="881063" y="1540907"/>
            <a:ext cx="12868275" cy="30206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endParaRPr lang="en-US" sz="1450" dirty="0"/>
          </a:p>
        </p:txBody>
      </p:sp>
      <p:sp>
        <p:nvSpPr>
          <p:cNvPr id="6" name="Text 3"/>
          <p:cNvSpPr/>
          <p:nvPr/>
        </p:nvSpPr>
        <p:spPr>
          <a:xfrm>
            <a:off x="881063" y="2126099"/>
            <a:ext cx="4660463" cy="3146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Prompt 1 – analyze problem (Strong)</a:t>
            </a:r>
            <a:endParaRPr lang="en-US" sz="1950" dirty="0"/>
          </a:p>
        </p:txBody>
      </p:sp>
      <p:sp>
        <p:nvSpPr>
          <p:cNvPr id="7" name="Shape 4"/>
          <p:cNvSpPr/>
          <p:nvPr/>
        </p:nvSpPr>
        <p:spPr>
          <a:xfrm>
            <a:off x="881063" y="2723912"/>
            <a:ext cx="12868275" cy="877610"/>
          </a:xfrm>
          <a:prstGeom prst="roundRect">
            <a:avLst>
              <a:gd name="adj" fmla="val 32274"/>
            </a:avLst>
          </a:prstGeom>
          <a:solidFill>
            <a:srgbClr val="4D4000"/>
          </a:solidFill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777" y="3019901"/>
            <a:ext cx="295037" cy="23598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553528" y="2959775"/>
            <a:ext cx="12007096" cy="3775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You are a specialist for ANALYZING programming problems: Understand and break down </a:t>
            </a:r>
            <a:r>
              <a:rPr lang="en-US" sz="1850" b="1" dirty="0">
                <a:solidFill>
                  <a:srgbClr val="FFE14D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problem P</a:t>
            </a:r>
            <a:r>
              <a:rPr lang="en-US" sz="1850" dirty="0">
                <a:solidFill>
                  <a:srgbClr val="FFFFFF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.</a:t>
            </a:r>
            <a:endParaRPr lang="en-US" sz="1850" dirty="0"/>
          </a:p>
        </p:txBody>
      </p:sp>
      <p:sp>
        <p:nvSpPr>
          <p:cNvPr id="10" name="Text 6"/>
          <p:cNvSpPr/>
          <p:nvPr/>
        </p:nvSpPr>
        <p:spPr>
          <a:xfrm>
            <a:off x="881063" y="3884652"/>
            <a:ext cx="4145280" cy="3146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Prompt 2 – design code (Strong)</a:t>
            </a:r>
            <a:endParaRPr lang="en-US" sz="1950" dirty="0"/>
          </a:p>
        </p:txBody>
      </p:sp>
      <p:sp>
        <p:nvSpPr>
          <p:cNvPr id="11" name="Shape 7"/>
          <p:cNvSpPr/>
          <p:nvPr/>
        </p:nvSpPr>
        <p:spPr>
          <a:xfrm>
            <a:off x="881063" y="4482465"/>
            <a:ext cx="12868275" cy="1255157"/>
          </a:xfrm>
          <a:prstGeom prst="roundRect">
            <a:avLst>
              <a:gd name="adj" fmla="val 22566"/>
            </a:avLst>
          </a:prstGeom>
          <a:solidFill>
            <a:srgbClr val="4D4000"/>
          </a:solidFill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777" y="4778454"/>
            <a:ext cx="295037" cy="23598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553528" y="4718328"/>
            <a:ext cx="12007096" cy="75509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You are a specialist for DESIGNING code solutions: Propose and outline implementation based on </a:t>
            </a:r>
            <a:r>
              <a:rPr lang="en-US" sz="1850" b="1" dirty="0">
                <a:solidFill>
                  <a:srgbClr val="FFE14D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problem P</a:t>
            </a:r>
            <a:r>
              <a:rPr lang="en-US" sz="1850" dirty="0">
                <a:solidFill>
                  <a:srgbClr val="FFFFFF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and </a:t>
            </a:r>
            <a:r>
              <a:rPr lang="en-US" sz="1850" b="1" dirty="0">
                <a:solidFill>
                  <a:srgbClr val="FFE14D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analysis A</a:t>
            </a:r>
            <a:r>
              <a:rPr lang="en-US" sz="1850" dirty="0">
                <a:solidFill>
                  <a:srgbClr val="FFFFFF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.</a:t>
            </a:r>
            <a:endParaRPr lang="en-US" sz="1850" dirty="0"/>
          </a:p>
        </p:txBody>
      </p:sp>
      <p:sp>
        <p:nvSpPr>
          <p:cNvPr id="14" name="Text 9"/>
          <p:cNvSpPr/>
          <p:nvPr/>
        </p:nvSpPr>
        <p:spPr>
          <a:xfrm>
            <a:off x="881063" y="6020753"/>
            <a:ext cx="4055150" cy="314682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Prompt 3 – adapt code (Strong)</a:t>
            </a:r>
            <a:endParaRPr lang="en-US" sz="1950" dirty="0"/>
          </a:p>
        </p:txBody>
      </p:sp>
      <p:sp>
        <p:nvSpPr>
          <p:cNvPr id="15" name="Shape 10"/>
          <p:cNvSpPr/>
          <p:nvPr/>
        </p:nvSpPr>
        <p:spPr>
          <a:xfrm>
            <a:off x="881063" y="6618565"/>
            <a:ext cx="12868275" cy="877610"/>
          </a:xfrm>
          <a:prstGeom prst="roundRect">
            <a:avLst>
              <a:gd name="adj" fmla="val 32274"/>
            </a:avLst>
          </a:prstGeom>
          <a:solidFill>
            <a:srgbClr val="4D4000"/>
          </a:solidFill>
        </p:spPr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777" y="6914555"/>
            <a:ext cx="295037" cy="235982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553528" y="6854428"/>
            <a:ext cx="12007096" cy="37754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FFFFFF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You are a specialist for ADAPTING existing code: Modify </a:t>
            </a:r>
            <a:r>
              <a:rPr lang="en-US" sz="1850" b="1" dirty="0">
                <a:solidFill>
                  <a:srgbClr val="FFE14D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code C</a:t>
            </a:r>
            <a:r>
              <a:rPr lang="en-US" sz="1850" dirty="0">
                <a:solidFill>
                  <a:srgbClr val="FFFFFF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for new requirements and context.</a:t>
            </a:r>
            <a:endParaRPr lang="en-US" sz="1850" dirty="0"/>
          </a:p>
        </p:txBody>
      </p:sp>
      <p:sp>
        <p:nvSpPr>
          <p:cNvPr id="29" name="Textfeld 28"/>
          <p:cNvSpPr txBox="1"/>
          <p:nvPr/>
        </p:nvSpPr>
        <p:spPr>
          <a:xfrm>
            <a:off x="11243945" y="75565"/>
            <a:ext cx="3286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de-DE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Erstellt von Ilja Lichtenberg </a:t>
            </a:r>
            <a:endParaRPr lang="de-DE" altLang="en-US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de-DE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für Leeon Workshop</a:t>
            </a:r>
            <a:endParaRPr lang="de-DE" altLang="en-US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4745" y="640080"/>
            <a:ext cx="5652492" cy="42029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Wo steckt der "weak sequencer"?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814745" y="1362908"/>
            <a:ext cx="13000911" cy="302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Nicht als Prompt - sondern als Struktur!</a:t>
            </a:r>
            <a:endParaRPr lang="en-US" sz="1450" dirty="0"/>
          </a:p>
        </p:txBody>
      </p:sp>
      <p:sp>
        <p:nvSpPr>
          <p:cNvPr id="4" name="Text 2"/>
          <p:cNvSpPr/>
          <p:nvPr/>
        </p:nvSpPr>
        <p:spPr>
          <a:xfrm>
            <a:off x="814745" y="1892498"/>
            <a:ext cx="2017514" cy="252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Daraus abgeleitet:</a:t>
            </a:r>
            <a:endParaRPr lang="en-US" sz="1550" dirty="0"/>
          </a:p>
        </p:txBody>
      </p:sp>
      <p:sp>
        <p:nvSpPr>
          <p:cNvPr id="5" name="Shape 3"/>
          <p:cNvSpPr/>
          <p:nvPr/>
        </p:nvSpPr>
        <p:spPr>
          <a:xfrm>
            <a:off x="814745" y="2371606"/>
            <a:ext cx="6424851" cy="845344"/>
          </a:xfrm>
          <a:prstGeom prst="roundRect">
            <a:avLst>
              <a:gd name="adj" fmla="val 26850"/>
            </a:avLst>
          </a:prstGeom>
          <a:solidFill>
            <a:srgbClr val="46464A"/>
          </a:solidFill>
        </p:spPr>
      </p:sp>
      <p:sp>
        <p:nvSpPr>
          <p:cNvPr id="6" name="Text 4"/>
          <p:cNvSpPr/>
          <p:nvPr/>
        </p:nvSpPr>
        <p:spPr>
          <a:xfrm>
            <a:off x="965954" y="2522815"/>
            <a:ext cx="2108597" cy="2101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Weak-Strong-Beziehung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965954" y="2823686"/>
            <a:ext cx="6122432" cy="24205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Struktur koordiniert Spezialisten</a:t>
            </a:r>
            <a:endParaRPr lang="en-US" sz="1150" dirty="0"/>
          </a:p>
        </p:txBody>
      </p:sp>
      <p:sp>
        <p:nvSpPr>
          <p:cNvPr id="8" name="Shape 6"/>
          <p:cNvSpPr/>
          <p:nvPr/>
        </p:nvSpPr>
        <p:spPr>
          <a:xfrm>
            <a:off x="7390805" y="2371606"/>
            <a:ext cx="6424851" cy="845344"/>
          </a:xfrm>
          <a:prstGeom prst="roundRect">
            <a:avLst>
              <a:gd name="adj" fmla="val 26850"/>
            </a:avLst>
          </a:prstGeom>
          <a:solidFill>
            <a:srgbClr val="46464A"/>
          </a:solidFill>
        </p:spPr>
      </p:sp>
      <p:sp>
        <p:nvSpPr>
          <p:cNvPr id="9" name="Text 7"/>
          <p:cNvSpPr/>
          <p:nvPr/>
        </p:nvSpPr>
        <p:spPr>
          <a:xfrm>
            <a:off x="7542014" y="2522815"/>
            <a:ext cx="1681282" cy="2101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Alignment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7542014" y="2823686"/>
            <a:ext cx="6122432" cy="24205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Outputs bleiben konsistent durch alle Schritte</a:t>
            </a:r>
            <a:endParaRPr lang="en-US" sz="1150" dirty="0"/>
          </a:p>
        </p:txBody>
      </p:sp>
      <p:sp>
        <p:nvSpPr>
          <p:cNvPr id="11" name="Shape 9"/>
          <p:cNvSpPr/>
          <p:nvPr/>
        </p:nvSpPr>
        <p:spPr>
          <a:xfrm>
            <a:off x="814745" y="3368159"/>
            <a:ext cx="6424851" cy="845344"/>
          </a:xfrm>
          <a:prstGeom prst="roundRect">
            <a:avLst>
              <a:gd name="adj" fmla="val 26850"/>
            </a:avLst>
          </a:prstGeom>
          <a:solidFill>
            <a:srgbClr val="46464A"/>
          </a:solidFill>
        </p:spPr>
      </p:sp>
      <p:sp>
        <p:nvSpPr>
          <p:cNvPr id="12" name="Text 10"/>
          <p:cNvSpPr/>
          <p:nvPr/>
        </p:nvSpPr>
        <p:spPr>
          <a:xfrm>
            <a:off x="965954" y="3519368"/>
            <a:ext cx="1681282" cy="2101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Rückkopplung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965954" y="3820239"/>
            <a:ext cx="6122432" cy="24205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Jeder Schritt baut auf vorherigem auf</a:t>
            </a:r>
            <a:endParaRPr lang="en-US" sz="1150" dirty="0"/>
          </a:p>
        </p:txBody>
      </p:sp>
      <p:sp>
        <p:nvSpPr>
          <p:cNvPr id="14" name="Shape 12"/>
          <p:cNvSpPr/>
          <p:nvPr/>
        </p:nvSpPr>
        <p:spPr>
          <a:xfrm>
            <a:off x="7390805" y="3368159"/>
            <a:ext cx="6424851" cy="845344"/>
          </a:xfrm>
          <a:prstGeom prst="roundRect">
            <a:avLst>
              <a:gd name="adj" fmla="val 26850"/>
            </a:avLst>
          </a:prstGeom>
          <a:solidFill>
            <a:srgbClr val="46464A"/>
          </a:solidFill>
        </p:spPr>
      </p:sp>
      <p:sp>
        <p:nvSpPr>
          <p:cNvPr id="15" name="Text 13"/>
          <p:cNvSpPr/>
          <p:nvPr/>
        </p:nvSpPr>
        <p:spPr>
          <a:xfrm>
            <a:off x="7542014" y="3519368"/>
            <a:ext cx="1681282" cy="21014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3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Autonomie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7542014" y="3820239"/>
            <a:ext cx="6122432" cy="24205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5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Jeder Prompt arbeitet unabhängig in seiner Domäne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814745" y="4519732"/>
            <a:ext cx="5781080" cy="24205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814745" y="4897874"/>
            <a:ext cx="5781080" cy="24205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endParaRPr lang="en-US" sz="1150" dirty="0"/>
          </a:p>
        </p:txBody>
      </p:sp>
      <p:sp>
        <p:nvSpPr>
          <p:cNvPr id="19" name="Text 17"/>
          <p:cNvSpPr/>
          <p:nvPr/>
        </p:nvSpPr>
        <p:spPr>
          <a:xfrm>
            <a:off x="814745" y="5291138"/>
            <a:ext cx="5164931" cy="252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Gleicher Prompt – klarer Weg – bessere Antworten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814745" y="5694521"/>
            <a:ext cx="5781080" cy="30265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F2F2F2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</a:t>
            </a:r>
            <a:r>
              <a:rPr lang="en-US" sz="1450" b="1" dirty="0">
                <a:solidFill>
                  <a:srgbClr val="FFE14D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–</a:t>
            </a:r>
            <a:r>
              <a:rPr lang="en-US" sz="1450" b="1" dirty="0">
                <a:solidFill>
                  <a:srgbClr val="F2F2F2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Weak guides strong</a:t>
            </a:r>
            <a:r>
              <a:rPr lang="en-US" sz="1450" b="1" dirty="0">
                <a:solidFill>
                  <a:srgbClr val="FFE14D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–</a:t>
            </a:r>
            <a:endParaRPr lang="en-US" sz="1450" dirty="0"/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49001" y="4553783"/>
            <a:ext cx="6297573" cy="2882146"/>
          </a:xfrm>
          <a:prstGeom prst="rect">
            <a:avLst/>
          </a:prstGeom>
        </p:spPr>
      </p:pic>
      <p:pic>
        <p:nvPicPr>
          <p:cNvPr id="22" name="Image 1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31794" y="5273378"/>
            <a:ext cx="404898" cy="404899"/>
          </a:xfrm>
          <a:prstGeom prst="rect">
            <a:avLst/>
          </a:prstGeom>
        </p:spPr>
      </p:pic>
      <p:sp>
        <p:nvSpPr>
          <p:cNvPr id="23" name="Text 19"/>
          <p:cNvSpPr/>
          <p:nvPr/>
        </p:nvSpPr>
        <p:spPr>
          <a:xfrm>
            <a:off x="12071055" y="6764163"/>
            <a:ext cx="1182304" cy="20245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Adaption</a:t>
            </a:r>
            <a:endParaRPr lang="en-US" sz="1200" dirty="0"/>
          </a:p>
        </p:txBody>
      </p:sp>
      <p:pic>
        <p:nvPicPr>
          <p:cNvPr id="24" name="Image 2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9486" y="5274137"/>
            <a:ext cx="404898" cy="404899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10581029" y="6764163"/>
            <a:ext cx="1182304" cy="20245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Design</a:t>
            </a:r>
            <a:endParaRPr lang="en-US" sz="1200" dirty="0"/>
          </a:p>
        </p:txBody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67558" y="5274137"/>
            <a:ext cx="404898" cy="404899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9099100" y="6764163"/>
            <a:ext cx="1182304" cy="20245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Analyse</a:t>
            </a:r>
            <a:endParaRPr lang="en-US" sz="1200" dirty="0"/>
          </a:p>
        </p:txBody>
      </p:sp>
      <p:pic>
        <p:nvPicPr>
          <p:cNvPr id="28" name="Image 4" descr="preencoded.png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7532" y="5274137"/>
            <a:ext cx="404898" cy="404899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7584780" y="6764163"/>
            <a:ext cx="1182303" cy="20245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1500"/>
              </a:lnSpc>
              <a:buNone/>
            </a:pPr>
            <a:r>
              <a:rPr lang="en-US" sz="12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</a:t>
            </a:r>
            <a:endParaRPr lang="en-US" sz="1200" dirty="0"/>
          </a:p>
        </p:txBody>
      </p:sp>
      <p:sp>
        <p:nvSpPr>
          <p:cNvPr id="30" name="Textfeld 29"/>
          <p:cNvSpPr txBox="1"/>
          <p:nvPr/>
        </p:nvSpPr>
        <p:spPr>
          <a:xfrm>
            <a:off x="11243945" y="75565"/>
            <a:ext cx="32861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de-DE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Erstellt von Ilja Lichtenberg </a:t>
            </a:r>
            <a:endParaRPr lang="de-DE" altLang="en-US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de-DE" alt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für Leeon Workshop</a:t>
            </a:r>
            <a:endParaRPr lang="de-DE" altLang="en-US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1401</Words>
  <Application>WPS Presentation</Application>
  <PresentationFormat>On-screen Show (16:9)</PresentationFormat>
  <Paragraphs>83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20" baseType="lpstr">
      <vt:lpstr>Arial</vt:lpstr>
      <vt:lpstr>SimSun</vt:lpstr>
      <vt:lpstr>Wingdings</vt:lpstr>
      <vt:lpstr>Comfortaa Bold</vt:lpstr>
      <vt:lpstr>苹方-简</vt:lpstr>
      <vt:lpstr>Comfortaa Bold</vt:lpstr>
      <vt:lpstr>Comfortaa Bold</vt:lpstr>
      <vt:lpstr>Raleway Medium</vt:lpstr>
      <vt:lpstr>Raleway Medium</vt:lpstr>
      <vt:lpstr>Raleway Medium</vt:lpstr>
      <vt:lpstr>Calibri</vt:lpstr>
      <vt:lpstr>Helvetica Neue</vt:lpstr>
      <vt:lpstr>微软雅黑</vt:lpstr>
      <vt:lpstr>汉仪旗黑</vt:lpstr>
      <vt:lpstr>Arial Unicode MS</vt:lpstr>
      <vt:lpstr>宋体-简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uni</cp:lastModifiedBy>
  <cp:revision>3</cp:revision>
  <dcterms:created xsi:type="dcterms:W3CDTF">2025-12-02T14:43:16Z</dcterms:created>
  <dcterms:modified xsi:type="dcterms:W3CDTF">2025-12-02T14:43:16Z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1031-3.2.0.6370</vt:lpwstr>
  </property>
</Properties>
</file>